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97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07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10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2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33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0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03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03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5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0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51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4B518-D548-4F44-A661-8AEFFE0F6565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7148-EAA6-41C2-96EE-6A6B06439C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273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Aim B: Examine the ethical issues when Providing care and support to meet the individual needs.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B1 &amp; B2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6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6"/>
                </a:solidFill>
              </a:rPr>
              <a:t>B1: Ethical Issues and approaches</a:t>
            </a:r>
            <a:br>
              <a:rPr lang="en-GB" dirty="0" smtClean="0">
                <a:solidFill>
                  <a:schemeClr val="accent6"/>
                </a:solidFill>
              </a:rPr>
            </a:br>
            <a:r>
              <a:rPr lang="en-GB" dirty="0" smtClean="0">
                <a:solidFill>
                  <a:srgbClr val="7030A0"/>
                </a:solidFill>
              </a:rPr>
              <a:t>B2: Legislation and Guidance on Conflicts of interest, balancing resources and minimising risk.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>
                <a:solidFill>
                  <a:schemeClr val="accent6"/>
                </a:solidFill>
              </a:rPr>
              <a:t>Ethical Theories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Managing Conflict with Service Users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Managing Conflict of interests.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Balancing Services and resources.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Minimising risks but promoting individual choice and independence.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Sharing information and managing confidentiality.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Organisations, legislation and guidance that influence or advise on ethical issues.  All legislation and guidance must be current and applicable to England.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Organisations, National Health Service (NHS), Department of Health (DH), National Institute for Care Excellence (Nice), Health and Safety Executive (HSE).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Legislation, e.g. Mental Health Act 2007, Mental Capacity Act 2005, Human Rights Act 1998, National Health Services Act 2006 Section 140, Equality Act 2010, Care Act 2014.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Guidance, e.g.:    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      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n-GB" sz="2100" dirty="0">
                <a:solidFill>
                  <a:srgbClr val="7030A0"/>
                </a:solidFill>
              </a:rPr>
              <a:t>Five step Framework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n-GB" sz="2100" dirty="0" smtClean="0">
                <a:solidFill>
                  <a:srgbClr val="7030A0"/>
                </a:solidFill>
              </a:rPr>
              <a:t>  The DH Decision Support Tool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n-GB" sz="2100" dirty="0" smtClean="0">
                <a:solidFill>
                  <a:srgbClr val="7030A0"/>
                </a:solidFill>
              </a:rPr>
              <a:t>NICE and NHS Guidance on Care Pathways and Care Plans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n-GB" sz="2100" dirty="0" smtClean="0">
                <a:solidFill>
                  <a:srgbClr val="7030A0"/>
                </a:solidFill>
              </a:rPr>
              <a:t>Managing Conflicts of Interest: Guidance for Clinical Commissioning Groups (2013) (NHS)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n-GB" sz="2100" dirty="0" smtClean="0">
                <a:solidFill>
                  <a:srgbClr val="7030A0"/>
                </a:solidFill>
              </a:rPr>
              <a:t>HSE Guidance on Risk Assessments.</a:t>
            </a:r>
          </a:p>
        </p:txBody>
      </p:sp>
    </p:spTree>
    <p:extLst>
      <p:ext uri="{BB962C8B-B14F-4D97-AF65-F5344CB8AC3E}">
        <p14:creationId xmlns:p14="http://schemas.microsoft.com/office/powerpoint/2010/main" val="234277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Ethical Theories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Consequentialism </a:t>
            </a:r>
          </a:p>
          <a:p>
            <a:r>
              <a:rPr lang="en-GB" dirty="0" smtClean="0"/>
              <a:t>Deontology</a:t>
            </a:r>
          </a:p>
          <a:p>
            <a:r>
              <a:rPr lang="en-GB" dirty="0" smtClean="0"/>
              <a:t>Principlism </a:t>
            </a:r>
          </a:p>
          <a:p>
            <a:r>
              <a:rPr lang="en-GB" dirty="0" smtClean="0"/>
              <a:t>Virtue Ethics</a:t>
            </a:r>
          </a:p>
          <a:p>
            <a:r>
              <a:rPr lang="en-GB" dirty="0" smtClean="0"/>
              <a:t>Explain the theories and how they apply to Health and social care environments</a:t>
            </a:r>
          </a:p>
          <a:p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1907855"/>
            <a:ext cx="5560515" cy="2860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93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Managing conflict with service users, carers/families, colleagues.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What are the do’s and don’ts of conflict? Use the guidance in the Managing Conflict of Interest: Guidance for Clinical Commissioning Groups (2013) (NHS)</a:t>
            </a:r>
          </a:p>
          <a:p>
            <a:r>
              <a:rPr lang="en-GB" dirty="0" smtClean="0"/>
              <a:t>How do you manage conflict differently with your colleagues and family than you would with a service user?</a:t>
            </a:r>
            <a:endParaRPr lang="en-GB" dirty="0"/>
          </a:p>
        </p:txBody>
      </p:sp>
      <p:pic>
        <p:nvPicPr>
          <p:cNvPr id="4098" name="Picture 2" descr="http://academicdepartments.musc.edu/sebin/x/z/conflic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58194"/>
            <a:ext cx="4495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30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Conflicts of interest.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If you are caught in a conflict of interest you must find an ethical solution. Discuss; Mental Health Act 2007 </a:t>
            </a:r>
            <a:r>
              <a:rPr lang="en-GB" dirty="0" smtClean="0">
                <a:solidFill>
                  <a:srgbClr val="FF0000"/>
                </a:solidFill>
              </a:rPr>
              <a:t>OR</a:t>
            </a:r>
            <a:r>
              <a:rPr lang="en-GB" dirty="0" smtClean="0"/>
              <a:t> the Mental Health Capacity Act </a:t>
            </a:r>
            <a:r>
              <a:rPr lang="en-GB" dirty="0" smtClean="0"/>
              <a:t>2005 </a:t>
            </a:r>
            <a:r>
              <a:rPr lang="en-GB" dirty="0" smtClean="0">
                <a:solidFill>
                  <a:schemeClr val="accent6"/>
                </a:solidFill>
              </a:rPr>
              <a:t>AND</a:t>
            </a:r>
            <a:r>
              <a:rPr lang="en-GB" dirty="0" smtClean="0"/>
              <a:t> Using the a Five Step Framework to Make an Ethical Decision.  </a:t>
            </a:r>
            <a:r>
              <a:rPr lang="en-GB" dirty="0" smtClean="0"/>
              <a:t>Then evaluate with the Human Rights Act 1998 </a:t>
            </a:r>
            <a:r>
              <a:rPr lang="en-GB" dirty="0" smtClean="0">
                <a:solidFill>
                  <a:srgbClr val="FF0000"/>
                </a:solidFill>
              </a:rPr>
              <a:t>OR</a:t>
            </a:r>
            <a:r>
              <a:rPr lang="en-GB" dirty="0" smtClean="0"/>
              <a:t> the Equality Act 2010.</a:t>
            </a:r>
          </a:p>
          <a:p>
            <a:r>
              <a:rPr lang="en-GB" dirty="0" smtClean="0"/>
              <a:t>Give examples of when this may occur in a health and social work setting.</a:t>
            </a:r>
            <a:endParaRPr lang="en-GB" dirty="0"/>
          </a:p>
        </p:txBody>
      </p:sp>
      <p:pic>
        <p:nvPicPr>
          <p:cNvPr id="3074" name="Picture 2" descr="http://www.forpurposelaw.com/wp-content/uploads/2015/08/Dollarphotoclub_89562815-e144198673724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405719"/>
            <a:ext cx="6484163" cy="432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5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Balancing services and resources.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Explain what resources have been stretched recently (within the last 5-10 years) over several health and social care settings and how this has impacted on your service. Discuss National Health Service Act 2006 s140, </a:t>
            </a:r>
            <a:r>
              <a:rPr lang="en-GB" dirty="0" smtClean="0">
                <a:solidFill>
                  <a:srgbClr val="FF0000"/>
                </a:solidFill>
              </a:rPr>
              <a:t>OR</a:t>
            </a:r>
            <a:r>
              <a:rPr lang="en-GB" dirty="0" smtClean="0"/>
              <a:t> Care Act 2014, </a:t>
            </a:r>
            <a:r>
              <a:rPr lang="en-GB" dirty="0" smtClean="0">
                <a:solidFill>
                  <a:schemeClr val="accent6"/>
                </a:solidFill>
              </a:rPr>
              <a:t>AND</a:t>
            </a:r>
            <a:r>
              <a:rPr lang="en-GB" dirty="0" smtClean="0"/>
              <a:t> Nice and NHS Guidance on Care Pathways and Care Plans (Safe staffing guidelines), </a:t>
            </a:r>
            <a:r>
              <a:rPr lang="en-GB" dirty="0" smtClean="0">
                <a:solidFill>
                  <a:srgbClr val="FF0000"/>
                </a:solidFill>
              </a:rPr>
              <a:t>OR</a:t>
            </a:r>
            <a:r>
              <a:rPr lang="en-GB" dirty="0" smtClean="0"/>
              <a:t> HSE guidance on risk assessments.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does your service ensure that the service users still benefit from their service?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91387" y="2429301"/>
            <a:ext cx="4451649" cy="234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0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Minimising risk when promoting individual choice.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Explain why vulnerable people should have a choice with their care</a:t>
            </a:r>
            <a:r>
              <a:rPr lang="en-GB" dirty="0" smtClean="0"/>
              <a:t>. Discuss religion, personal choice and the following </a:t>
            </a:r>
            <a:r>
              <a:rPr lang="en-GB" smtClean="0"/>
              <a:t>Government policies.</a:t>
            </a:r>
            <a:endParaRPr lang="en-GB" dirty="0" smtClean="0"/>
          </a:p>
          <a:p>
            <a:r>
              <a:rPr lang="en-GB" dirty="0" smtClean="0"/>
              <a:t>Explain and assess why there is a conflict sometimes when the choices some vulnerable people make are different to the ones the care professionals would make. Use the DH Decision Support Tool, </a:t>
            </a:r>
            <a:r>
              <a:rPr lang="en-GB" dirty="0" smtClean="0">
                <a:solidFill>
                  <a:schemeClr val="accent6"/>
                </a:solidFill>
              </a:rPr>
              <a:t>AND</a:t>
            </a:r>
            <a:r>
              <a:rPr lang="en-GB" dirty="0" smtClean="0"/>
              <a:t>  The Mental Health Act 2007 </a:t>
            </a:r>
            <a:r>
              <a:rPr lang="en-GB" dirty="0" smtClean="0">
                <a:solidFill>
                  <a:srgbClr val="FF0000"/>
                </a:solidFill>
              </a:rPr>
              <a:t>OR</a:t>
            </a:r>
            <a:r>
              <a:rPr lang="en-GB" dirty="0" smtClean="0"/>
              <a:t> and the Mental Capacity Act 2005.  Then the HSE Guidance on Risk Assessment with the Equality Act 2000 , NICE and NHS Guidelines on Care Pathways and Care Plans (positively equal) to balance your Evaluation.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 descr="http://formicio.com/wp-content/uploads/2011/10/Boggis-Strategy-ima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56875"/>
            <a:ext cx="5181600" cy="308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1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Managing Confidentiality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Discuss the duty of care your workers have under the Data Protection Act 1998 to protect service users information.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However, you must also evaluate the need that you may </a:t>
            </a:r>
            <a:r>
              <a:rPr lang="en-GB" smtClean="0"/>
              <a:t>have to </a:t>
            </a:r>
            <a:r>
              <a:rPr lang="en-GB" dirty="0" smtClean="0"/>
              <a:t>safeguard some service users under the Care Act 2014 </a:t>
            </a:r>
            <a:r>
              <a:rPr lang="en-GB" dirty="0" smtClean="0">
                <a:solidFill>
                  <a:srgbClr val="FF0000"/>
                </a:solidFill>
              </a:rPr>
              <a:t>OR</a:t>
            </a:r>
            <a:r>
              <a:rPr lang="en-GB" dirty="0" smtClean="0"/>
              <a:t> the Mental Health Act 2007.</a:t>
            </a:r>
            <a:endParaRPr lang="en-GB" dirty="0"/>
          </a:p>
        </p:txBody>
      </p:sp>
      <p:pic>
        <p:nvPicPr>
          <p:cNvPr id="1028" name="Picture 4" descr="http://www.jackrabbitselfstorage.com/wp-content/uploads/2012/03/rateLockGraphic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47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597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Learning Aim B: Examine the ethical issues when Providing care and support to meet the individual needs.</vt:lpstr>
      <vt:lpstr>B1: Ethical Issues and approaches B2: Legislation and Guidance on Conflicts of interest, balancing resources and minimising risk.</vt:lpstr>
      <vt:lpstr>Ethical Theories</vt:lpstr>
      <vt:lpstr>Managing conflict with service users, carers/families, colleagues.</vt:lpstr>
      <vt:lpstr>Conflicts of interest.</vt:lpstr>
      <vt:lpstr>Balancing services and resources.</vt:lpstr>
      <vt:lpstr>Minimising risk when promoting individual choice.</vt:lpstr>
      <vt:lpstr>Managing Confidentiality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Aim B: Examine the ethical issues when Providing care and support to meet the individual needs.</dc:title>
  <dc:creator>Rebecca Rice</dc:creator>
  <cp:lastModifiedBy>Rebecca Rice</cp:lastModifiedBy>
  <cp:revision>20</cp:revision>
  <dcterms:created xsi:type="dcterms:W3CDTF">2016-07-06T13:24:34Z</dcterms:created>
  <dcterms:modified xsi:type="dcterms:W3CDTF">2016-07-07T11:25:37Z</dcterms:modified>
</cp:coreProperties>
</file>